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66" r:id="rId5"/>
    <p:sldId id="267" r:id="rId6"/>
    <p:sldId id="268" r:id="rId7"/>
    <p:sldId id="294" r:id="rId8"/>
    <p:sldId id="269" r:id="rId9"/>
    <p:sldId id="276" r:id="rId10"/>
    <p:sldId id="277" r:id="rId11"/>
    <p:sldId id="286" r:id="rId12"/>
    <p:sldId id="280" r:id="rId13"/>
    <p:sldId id="293" r:id="rId14"/>
    <p:sldId id="290" r:id="rId15"/>
    <p:sldId id="292" r:id="rId16"/>
    <p:sldId id="288" r:id="rId17"/>
    <p:sldId id="28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5/25/2021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6273"/>
            <a:ext cx="5268177" cy="1008503"/>
          </a:xfrm>
        </p:spPr>
        <p:txBody>
          <a:bodyPr anchor="ctr">
            <a:noAutofit/>
          </a:bodyPr>
          <a:lstStyle/>
          <a:p>
            <a:pPr algn="l"/>
            <a:r>
              <a:rPr lang="en-US" sz="2800" dirty="0">
                <a:solidFill>
                  <a:srgbClr val="FFFFFF"/>
                </a:solidFill>
              </a:rPr>
              <a:t>Artificial NEURAL NETWORKS and DEEP LEARNING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300" dirty="0">
                <a:solidFill>
                  <a:srgbClr val="FFFFFF"/>
                </a:solidFill>
              </a:rPr>
              <a:t>__________________________________________________________________________________________________________________________________________________________________________________________________________________________________________________________________________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1200" i="1" dirty="0">
                <a:solidFill>
                  <a:schemeClr val="bg1"/>
                </a:solidFill>
              </a:rPr>
              <a:t>Networking: intrusion Detection SYSTEM (IDS)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637605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  <a:spcAft>
                <a:spcPts val="600"/>
              </a:spcAft>
            </a:pPr>
            <a:r>
              <a:rPr lang="en-US" sz="1200" dirty="0">
                <a:solidFill>
                  <a:srgbClr val="FFFFFF"/>
                </a:solidFill>
              </a:rPr>
              <a:t>Presented by</a:t>
            </a:r>
          </a:p>
          <a:p>
            <a:pPr algn="l">
              <a:lnSpc>
                <a:spcPct val="100000"/>
              </a:lnSpc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Adam Leonard Hubble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Architecture (2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9075"/>
            <a:ext cx="9601200" cy="5058562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Binary Classification Model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Sequential model – </a:t>
            </a:r>
            <a:r>
              <a:rPr lang="en-US" dirty="0"/>
              <a:t>stack of layers, each layer has exactly one input tensor (connection features) and one output tensor (intrusion or attack type)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5 FCL’s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[50, 50, 50, 50, 5] topology (neurons per layer)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[</a:t>
            </a:r>
            <a:r>
              <a:rPr lang="en-GB" dirty="0" err="1"/>
              <a:t>relu</a:t>
            </a:r>
            <a:r>
              <a:rPr lang="en-GB" dirty="0"/>
              <a:t>, </a:t>
            </a:r>
            <a:r>
              <a:rPr lang="en-GB" dirty="0" err="1"/>
              <a:t>relu</a:t>
            </a:r>
            <a:r>
              <a:rPr lang="en-GB" dirty="0"/>
              <a:t>, </a:t>
            </a:r>
            <a:r>
              <a:rPr lang="en-GB" dirty="0" err="1"/>
              <a:t>relu</a:t>
            </a:r>
            <a:r>
              <a:rPr lang="en-GB" dirty="0"/>
              <a:t>, </a:t>
            </a:r>
            <a:r>
              <a:rPr lang="en-GB" dirty="0" err="1"/>
              <a:t>softmax</a:t>
            </a:r>
            <a:r>
              <a:rPr lang="en-GB" dirty="0"/>
              <a:t>, sigmoid] transfer (activation) functions (per layer)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Binary cross-entropy loss function – measures the performance of the binary-output type classification model (how far predicted probability diverges from the actual label)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Batch size: 128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Model parameter optimiser algorithm: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Adam – adaptive learning rate; combines the </a:t>
            </a:r>
            <a:r>
              <a:rPr lang="en-GB" i="0" dirty="0"/>
              <a:t>best</a:t>
            </a:r>
            <a:r>
              <a:rPr lang="en-GB" dirty="0"/>
              <a:t> properties of the </a:t>
            </a:r>
            <a:r>
              <a:rPr lang="en-GB" dirty="0" err="1"/>
              <a:t>AdaGrad</a:t>
            </a:r>
            <a:r>
              <a:rPr lang="en-GB" dirty="0"/>
              <a:t> and </a:t>
            </a:r>
            <a:r>
              <a:rPr lang="en-GB" dirty="0" err="1"/>
              <a:t>RMSProp</a:t>
            </a:r>
            <a:r>
              <a:rPr lang="en-GB" dirty="0"/>
              <a:t> algorithms to provide an </a:t>
            </a:r>
            <a:r>
              <a:rPr lang="en-GB" i="0" dirty="0"/>
              <a:t>optimisation</a:t>
            </a:r>
            <a:r>
              <a:rPr lang="en-GB" dirty="0"/>
              <a:t> algorithm that can handle sparse gradients on noisy problems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Early stopping loss monitoring – specify number of training epochs and stop training once the model performance stops improving; too many epochs can lead to overfitting of the training dataset, whereas too few may result in an underfit model</a:t>
            </a:r>
          </a:p>
        </p:txBody>
      </p:sp>
    </p:spTree>
    <p:extLst>
      <p:ext uri="{BB962C8B-B14F-4D97-AF65-F5344CB8AC3E}">
        <p14:creationId xmlns:p14="http://schemas.microsoft.com/office/powerpoint/2010/main" val="261009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Numerical Results (1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24051"/>
            <a:ext cx="9601200" cy="35814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Binary Classification Model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Loss (error): 0.002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Accuracy: 99.96%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D5E724A-43EB-4E29-B1B8-3DF2CAD2A2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780670"/>
              </p:ext>
            </p:extLst>
          </p:nvPr>
        </p:nvGraphicFramePr>
        <p:xfrm>
          <a:off x="5376119" y="2874293"/>
          <a:ext cx="6313170" cy="337122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3300721">
                  <a:extLst>
                    <a:ext uri="{9D8B030D-6E8A-4147-A177-3AD203B41FA5}">
                      <a16:colId xmlns:a16="http://schemas.microsoft.com/office/drawing/2014/main" val="3790716286"/>
                    </a:ext>
                  </a:extLst>
                </a:gridCol>
                <a:gridCol w="3012449">
                  <a:extLst>
                    <a:ext uri="{9D8B030D-6E8A-4147-A177-3AD203B41FA5}">
                      <a16:colId xmlns:a16="http://schemas.microsoft.com/office/drawing/2014/main" val="41806962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effectLst/>
                        </a:rPr>
                        <a:t>Model Loss (Error)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effectLst/>
                          <a:latin typeface="Franklin Gothic Book (Body)man"/>
                        </a:rPr>
                        <a:t>Model Accuracy (%)</a:t>
                      </a:r>
                      <a:endParaRPr lang="en-GB" sz="1100" dirty="0">
                        <a:effectLst/>
                        <a:latin typeface="Franklin Gothic Book (Body)man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75806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effectLst/>
                          <a:latin typeface="Franklin Gothic Book (Body)man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Franklin Gothic Book (Body)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99.96%</a:t>
                      </a:r>
                      <a:endParaRPr lang="en-GB" sz="1100" dirty="0">
                        <a:effectLst/>
                        <a:latin typeface="Franklin Gothic Book (Body)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0558042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BBA416D-0568-428C-B4BC-C9E0BFEDED9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988" y="3510619"/>
            <a:ext cx="10590301" cy="2778399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8019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Numerical Results (2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24051"/>
            <a:ext cx="9601200" cy="35814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Multiclass Classification Model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Loss (error): 0.004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Accuracy: 99.93%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04F058A-1A7D-4D75-AFDC-094599E49B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781904"/>
              </p:ext>
            </p:extLst>
          </p:nvPr>
        </p:nvGraphicFramePr>
        <p:xfrm>
          <a:off x="5376119" y="2874293"/>
          <a:ext cx="6313170" cy="340868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3300721">
                  <a:extLst>
                    <a:ext uri="{9D8B030D-6E8A-4147-A177-3AD203B41FA5}">
                      <a16:colId xmlns:a16="http://schemas.microsoft.com/office/drawing/2014/main" val="3790716286"/>
                    </a:ext>
                  </a:extLst>
                </a:gridCol>
                <a:gridCol w="3012449">
                  <a:extLst>
                    <a:ext uri="{9D8B030D-6E8A-4147-A177-3AD203B41FA5}">
                      <a16:colId xmlns:a16="http://schemas.microsoft.com/office/drawing/2014/main" val="41806962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Model Loss (Error)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>
                          <a:effectLst/>
                        </a:rPr>
                        <a:t>Model Accuracy (%)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75806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effectLst/>
                        </a:rPr>
                        <a:t>0.004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100" dirty="0">
                          <a:effectLst/>
                        </a:rPr>
                        <a:t>99.93%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0558042"/>
                  </a:ext>
                </a:extLst>
              </a:tr>
            </a:tbl>
          </a:graphicData>
        </a:graphic>
      </p:graphicFrame>
      <p:pic>
        <p:nvPicPr>
          <p:cNvPr id="2052" name="Picture 4">
            <a:extLst>
              <a:ext uri="{FF2B5EF4-FFF2-40B4-BE49-F238E27FC236}">
                <a16:creationId xmlns:a16="http://schemas.microsoft.com/office/drawing/2014/main" id="{7AB4F0BA-DCFF-4F0C-9E9A-15B914E96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988" y="3522983"/>
            <a:ext cx="10590301" cy="277719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229864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76275"/>
            <a:ext cx="9601200" cy="35814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Learning Outcomes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Dataset analysis qualities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Expanded knowledge of the application of ANN’s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Neural Network (NN) model design, configurative and evaluative procedures</a:t>
            </a:r>
          </a:p>
          <a:p>
            <a:endParaRPr lang="en-GB" dirty="0"/>
          </a:p>
          <a:p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Model Evaluation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Accurate binary and multiclass IDS models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Promising results and configurative natures</a:t>
            </a:r>
          </a:p>
        </p:txBody>
      </p:sp>
    </p:spTree>
    <p:extLst>
      <p:ext uri="{BB962C8B-B14F-4D97-AF65-F5344CB8AC3E}">
        <p14:creationId xmlns:p14="http://schemas.microsoft.com/office/powerpoint/2010/main" val="1160045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38524"/>
            <a:ext cx="9601200" cy="391765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Fine-tuning the model(s)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Test all possible combinations of layer transfer function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Test all possible combinations of neuron counts in each layer</a:t>
            </a:r>
          </a:p>
          <a:p>
            <a:pPr>
              <a:buFont typeface="Wingdings" panose="05000000000000000000" pitchFamily="2" charset="2"/>
              <a:buChar char="q"/>
            </a:pPr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Development prospects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Trial other K-fold Cross Validation (CV) techniques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Trial other Neural Network (NN) models to classify connections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Optimisation algorithm integration for optimal hyperparameter tuning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Support for higher classification fidelity by intrusion or attack type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Already functioning, model not optimised however!</a:t>
            </a:r>
          </a:p>
        </p:txBody>
      </p:sp>
    </p:spTree>
    <p:extLst>
      <p:ext uri="{BB962C8B-B14F-4D97-AF65-F5344CB8AC3E}">
        <p14:creationId xmlns:p14="http://schemas.microsoft.com/office/powerpoint/2010/main" val="151868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28800"/>
            <a:ext cx="9601200" cy="449649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Problem Definition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Methodology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Dataset Composition Analysis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Data Pre-processing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Experimental Design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Model Architecture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Numerical Results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Conclusion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862268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000000"/>
                </a:solidFill>
              </a:rPr>
              <a:t>D</a:t>
            </a:r>
            <a:r>
              <a:rPr lang="en-GB" dirty="0">
                <a:solidFill>
                  <a:srgbClr val="000000"/>
                </a:solidFill>
                <a:effectLst/>
              </a:rPr>
              <a:t>evelop an Artificial </a:t>
            </a:r>
            <a:r>
              <a:rPr lang="en-GB" dirty="0">
                <a:solidFill>
                  <a:srgbClr val="000000"/>
                </a:solidFill>
              </a:rPr>
              <a:t>N</a:t>
            </a:r>
            <a:r>
              <a:rPr lang="en-GB" dirty="0">
                <a:solidFill>
                  <a:srgbClr val="000000"/>
                </a:solidFill>
                <a:effectLst/>
              </a:rPr>
              <a:t>eural </a:t>
            </a:r>
            <a:r>
              <a:rPr lang="en-GB" dirty="0">
                <a:solidFill>
                  <a:srgbClr val="000000"/>
                </a:solidFill>
              </a:rPr>
              <a:t>N</a:t>
            </a:r>
            <a:r>
              <a:rPr lang="en-GB" dirty="0">
                <a:solidFill>
                  <a:srgbClr val="000000"/>
                </a:solidFill>
                <a:effectLst/>
              </a:rPr>
              <a:t>etwork (ANN) capable of detecting and classifying network intrusions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000000"/>
                </a:solidFill>
              </a:rPr>
              <a:t>D</a:t>
            </a:r>
            <a:r>
              <a:rPr lang="en-GB" dirty="0">
                <a:solidFill>
                  <a:srgbClr val="000000"/>
                </a:solidFill>
                <a:effectLst/>
              </a:rPr>
              <a:t>ifferentiate between </a:t>
            </a:r>
            <a:r>
              <a:rPr lang="en-GB" dirty="0">
                <a:solidFill>
                  <a:srgbClr val="000000"/>
                </a:solidFill>
              </a:rPr>
              <a:t>‘</a:t>
            </a:r>
            <a:r>
              <a:rPr lang="en-GB" dirty="0">
                <a:solidFill>
                  <a:srgbClr val="000000"/>
                </a:solidFill>
                <a:effectLst/>
              </a:rPr>
              <a:t>bad’ connections, intrusions or attacks, and ‘good’, ordinary connections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000000"/>
                </a:solidFill>
              </a:rPr>
              <a:t>Ten-</a:t>
            </a:r>
            <a:r>
              <a:rPr lang="en-GB" dirty="0">
                <a:solidFill>
                  <a:srgbClr val="000000"/>
                </a:solidFill>
                <a:effectLst/>
              </a:rPr>
              <a:t>percent of the KDD Cup 1999 dataset used for training and testing model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000000"/>
                </a:solidFill>
              </a:rPr>
              <a:t>D</a:t>
            </a:r>
            <a:r>
              <a:rPr lang="en-GB" dirty="0">
                <a:solidFill>
                  <a:srgbClr val="000000"/>
                </a:solidFill>
                <a:effectLst/>
              </a:rPr>
              <a:t>ataset features an assortment of intrusions simulated in a military network environment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2418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786855"/>
            <a:ext cx="9894815" cy="449649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Python programming language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Faster development rate (familiarity)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Effective system integration support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Predominant presence in Machine Learning (ML) field</a:t>
            </a:r>
          </a:p>
          <a:p>
            <a:pPr>
              <a:buFont typeface="Wingdings" panose="05000000000000000000" pitchFamily="2" charset="2"/>
              <a:buChar char="q"/>
            </a:pPr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Google Collab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Natural Language Processing (NLP)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Convenient Python platform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Server-side computation power (faster compilation) 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Experimental approach to model design</a:t>
            </a:r>
          </a:p>
        </p:txBody>
      </p:sp>
    </p:spTree>
    <p:extLst>
      <p:ext uri="{BB962C8B-B14F-4D97-AF65-F5344CB8AC3E}">
        <p14:creationId xmlns:p14="http://schemas.microsoft.com/office/powerpoint/2010/main" val="1807758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 Composition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585519"/>
            <a:ext cx="9894815" cy="499983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To inform the configurative state of the model being purposed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Identify categorical, numerical (and binary) features of the dataset (feature mapping)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Identify outlying and correlative features of the dataset</a:t>
            </a:r>
          </a:p>
          <a:p>
            <a:pPr>
              <a:buFont typeface="Wingdings" panose="05000000000000000000" pitchFamily="2" charset="2"/>
              <a:buChar char="q"/>
            </a:pPr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000000"/>
                </a:solidFill>
              </a:rPr>
              <a:t>Dataset structure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000000"/>
                </a:solidFill>
              </a:rPr>
              <a:t>494021 rows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000000"/>
                </a:solidFill>
              </a:rPr>
              <a:t>41 columns or features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000000"/>
                </a:solidFill>
              </a:rPr>
              <a:t>41-dimensional dataset (41 features)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>
                <a:solidFill>
                  <a:srgbClr val="000000"/>
                </a:solidFill>
                <a:effectLst/>
              </a:rPr>
              <a:t>23 different types of connection classifications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000000"/>
                </a:solidFill>
                <a:effectLst/>
              </a:rPr>
              <a:t>Representative of: Denial-of-Service (DoS), Normal, Probe, Remote-to-Local (R2L) and User-to-Root (U2R), intrusion types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>
                <a:solidFill>
                  <a:srgbClr val="000000"/>
                </a:solidFill>
              </a:rPr>
              <a:t>Each of the 23 connection classifications are mapped to their respective category</a:t>
            </a:r>
            <a:endParaRPr lang="en-GB" dirty="0"/>
          </a:p>
          <a:p>
            <a:pPr lvl="1">
              <a:buFont typeface="Wingdings" panose="05000000000000000000" pitchFamily="2" charset="2"/>
              <a:buChar char="§"/>
            </a:pPr>
            <a:endParaRPr lang="en-GB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1330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 Pre-processing (1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70077"/>
            <a:ext cx="9601200" cy="4605556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Dataset complexity reduction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Remove features which have little or no impact on classification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Enhanced model training times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Enhanced model classification accuracy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Remove missing values (null)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Remove highly correlative features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Remove constant features (one value)</a:t>
            </a:r>
          </a:p>
          <a:p>
            <a:pPr>
              <a:buFont typeface="Wingdings" panose="05000000000000000000" pitchFamily="2" charset="2"/>
              <a:buChar char="q"/>
            </a:pPr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Principal Component Analysis (PCA)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Feature elimination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Pearson Correlation Coefficient (PCC)</a:t>
            </a:r>
          </a:p>
        </p:txBody>
      </p:sp>
    </p:spTree>
    <p:extLst>
      <p:ext uri="{BB962C8B-B14F-4D97-AF65-F5344CB8AC3E}">
        <p14:creationId xmlns:p14="http://schemas.microsoft.com/office/powerpoint/2010/main" val="3098076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 Pre-processing (2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86187"/>
            <a:ext cx="9601200" cy="465589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Feature mapping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Categorical data types to numerical (discrete) types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Label encoding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Categorical ‘dummy’ features – provides a way of using categorical predictor variables in various kinds of estimation models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‘One hot encoded’ vector types – normal connection [0 1 0 0 0]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Target category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Binary: DoS = 1, normal = 0, Probe = 1, R2L = 1 and U2R = 1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Multiclass: label encoded and dummied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Feature normalisation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Relativise values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Reduced feature space complexity =  enhanced model training times</a:t>
            </a:r>
          </a:p>
        </p:txBody>
      </p:sp>
    </p:spTree>
    <p:extLst>
      <p:ext uri="{BB962C8B-B14F-4D97-AF65-F5344CB8AC3E}">
        <p14:creationId xmlns:p14="http://schemas.microsoft.com/office/powerpoint/2010/main" val="610497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01629"/>
            <a:ext cx="9987094" cy="492433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Feature removal technique alteration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Feature removal (correlation) technique threshold value alteration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Training and testing subset partition alteration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Model architectural tuning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Number of fully-connected layers (FCL’s),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Number of neurons comprising each FCL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Active optimiser algorithm – update attributes of model such as weights and learning rate in order to reduce the losses (prediction error) calculated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Model hyperparameter tuning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Batch size – amount of sample data parsed (rows) by the model per epoch</a:t>
            </a:r>
          </a:p>
          <a:p>
            <a:pPr marL="530352" lvl="1" indent="0">
              <a:buNone/>
            </a:pPr>
            <a:endParaRPr lang="en-GB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K-fold Cross Validation (CV)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Dataset fold count: acknowledge and address the model’s generalisation capabilities, when used to make predictions about samples of data that have not been used during training </a:t>
            </a:r>
          </a:p>
        </p:txBody>
      </p:sp>
    </p:spTree>
    <p:extLst>
      <p:ext uri="{BB962C8B-B14F-4D97-AF65-F5344CB8AC3E}">
        <p14:creationId xmlns:p14="http://schemas.microsoft.com/office/powerpoint/2010/main" val="2453611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D4955-A031-4BCA-B186-8F53296D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Architecture (1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9A6B3-721A-4A2F-A633-9900C64A6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9075"/>
            <a:ext cx="9601200" cy="4915949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Multiclass Classification Model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Sequential model – </a:t>
            </a:r>
            <a:r>
              <a:rPr lang="en-US" dirty="0"/>
              <a:t>stack of layers, each layer has exactly one input tensor (connection features) and one output tensor (intrusion or attack type)</a:t>
            </a:r>
            <a:endParaRPr lang="en-GB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5 FCL’s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[32, 32, 32, 32, 5] topology (neurons per layer)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[</a:t>
            </a:r>
            <a:r>
              <a:rPr lang="en-GB" dirty="0" err="1"/>
              <a:t>relu</a:t>
            </a:r>
            <a:r>
              <a:rPr lang="en-GB" dirty="0"/>
              <a:t>, </a:t>
            </a:r>
            <a:r>
              <a:rPr lang="en-GB" dirty="0" err="1"/>
              <a:t>relu</a:t>
            </a:r>
            <a:r>
              <a:rPr lang="en-GB" dirty="0"/>
              <a:t>, </a:t>
            </a:r>
            <a:r>
              <a:rPr lang="en-GB" dirty="0" err="1"/>
              <a:t>relu</a:t>
            </a:r>
            <a:r>
              <a:rPr lang="en-GB" dirty="0"/>
              <a:t>, </a:t>
            </a:r>
            <a:r>
              <a:rPr lang="en-GB" dirty="0" err="1"/>
              <a:t>softmax</a:t>
            </a:r>
            <a:r>
              <a:rPr lang="en-GB" dirty="0"/>
              <a:t>, sigmoid] transfer (activation) functions (per layer)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Categorical cross-entropy loss function – measures the performance of the categorical-output type classification model (how far predicted probability diverges from the actual label)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Batch size: 128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Model parameter optimiser algorithm: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Adam – adaptive learning rate; combines the </a:t>
            </a:r>
            <a:r>
              <a:rPr lang="en-GB" i="0" dirty="0"/>
              <a:t>best</a:t>
            </a:r>
            <a:r>
              <a:rPr lang="en-GB" dirty="0"/>
              <a:t> properties of the </a:t>
            </a:r>
            <a:r>
              <a:rPr lang="en-GB" dirty="0" err="1"/>
              <a:t>AdaGrad</a:t>
            </a:r>
            <a:r>
              <a:rPr lang="en-GB" dirty="0"/>
              <a:t> and </a:t>
            </a:r>
            <a:r>
              <a:rPr lang="en-GB" dirty="0" err="1"/>
              <a:t>RMSProp</a:t>
            </a:r>
            <a:r>
              <a:rPr lang="en-GB" dirty="0"/>
              <a:t> algorithms to provide an </a:t>
            </a:r>
            <a:r>
              <a:rPr lang="en-GB" i="0" dirty="0"/>
              <a:t>optimisation</a:t>
            </a:r>
            <a:r>
              <a:rPr lang="en-GB" dirty="0"/>
              <a:t> algorithm that can handle sparse gradients on noisy problems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Early stopping loss monitoring – specify number of training epochs and stop training once the model performance stops improving; too many epochs can lead to overfitting of the training dataset, whereas too few may result in an underfit model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292602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openxmlformats.org/package/2006/metadata/core-properties"/>
    <ds:schemaRef ds:uri="http://schemas.microsoft.com/office/2006/documentManagement/types"/>
    <ds:schemaRef ds:uri="16c05727-aa75-4e4a-9b5f-8a80a1165891"/>
    <ds:schemaRef ds:uri="http://purl.org/dc/dcmitype/"/>
    <ds:schemaRef ds:uri="71af3243-3dd4-4a8d-8c0d-dd76da1f02a5"/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4801</TotalTime>
  <Words>1042</Words>
  <Application>Microsoft Office PowerPoint</Application>
  <PresentationFormat>Widescreen</PresentationFormat>
  <Paragraphs>141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Franklin Gothic Book</vt:lpstr>
      <vt:lpstr>Franklin Gothic Book (Body)</vt:lpstr>
      <vt:lpstr>Franklin Gothic Book (Body)man</vt:lpstr>
      <vt:lpstr>Wingdings</vt:lpstr>
      <vt:lpstr>Crop</vt:lpstr>
      <vt:lpstr>Artificial NEURAL NETWORKS and DEEP LEARNING __________________________________________________________________________________________________________________________________________________________________________________________________________________________________________________________________________ Networking: intrusion Detection SYSTEM (IDS)</vt:lpstr>
      <vt:lpstr>Overview</vt:lpstr>
      <vt:lpstr>Problem Definition</vt:lpstr>
      <vt:lpstr>Methodology</vt:lpstr>
      <vt:lpstr>Dataset Composition Analysis</vt:lpstr>
      <vt:lpstr>Dataset Pre-processing (1 of 2)</vt:lpstr>
      <vt:lpstr>Dataset Pre-processing (2 of 2)</vt:lpstr>
      <vt:lpstr>Experimental Design</vt:lpstr>
      <vt:lpstr>Model Architecture (1 of 2)</vt:lpstr>
      <vt:lpstr>Model Architecture (2 of 2)</vt:lpstr>
      <vt:lpstr>Numerical Results (1 of 2)</vt:lpstr>
      <vt:lpstr>Numerical Results (2 of 2)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NEURAL NETWORKS and DEEP LEARNING __________________________________________________________________________________________________________________________________________________________________________________________________________________________________________________________________________ NETWORK intrusion Detection</dc:title>
  <dc:creator>Adam Hubble</dc:creator>
  <cp:lastModifiedBy>Adam Hubble</cp:lastModifiedBy>
  <cp:revision>40</cp:revision>
  <dcterms:created xsi:type="dcterms:W3CDTF">2021-05-25T02:16:00Z</dcterms:created>
  <dcterms:modified xsi:type="dcterms:W3CDTF">2021-05-28T10:17:04Z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